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9" r:id="rId1"/>
  </p:sldMasterIdLst>
  <p:sldIdLst>
    <p:sldId id="256" r:id="rId2"/>
    <p:sldId id="257" r:id="rId3"/>
    <p:sldId id="258" r:id="rId4"/>
    <p:sldId id="260" r:id="rId5"/>
    <p:sldId id="261" r:id="rId6"/>
    <p:sldId id="262" r:id="rId7"/>
    <p:sldId id="263" r:id="rId8"/>
    <p:sldId id="264" r:id="rId9"/>
    <p:sldId id="259"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A963C30-E00B-044B-B27D-904684950F02}">
          <p14:sldIdLst>
            <p14:sldId id="256"/>
            <p14:sldId id="257"/>
          </p14:sldIdLst>
        </p14:section>
        <p14:section name="Untitled Section" id="{B7F1199F-7713-3746-99A6-61E8777F8D04}">
          <p14:sldIdLst>
            <p14:sldId id="258"/>
            <p14:sldId id="260"/>
            <p14:sldId id="261"/>
            <p14:sldId id="262"/>
            <p14:sldId id="263"/>
            <p14:sldId id="264"/>
            <p14:sldId id="259"/>
            <p14:sldId id="26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534" autoAdjust="0"/>
    <p:restoredTop sz="98980" autoAdjust="0"/>
  </p:normalViewPr>
  <p:slideViewPr>
    <p:cSldViewPr snapToGrid="0" snapToObjects="1">
      <p:cViewPr>
        <p:scale>
          <a:sx n="75" d="100"/>
          <a:sy n="75" d="100"/>
        </p:scale>
        <p:origin x="-1360" y="-2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9FC72A8-D700-1847-9D86-3F4D058F690E}" type="datetimeFigureOut">
              <a:rPr lang="en-US" smtClean="0"/>
              <a:t>2/21/12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F26C40E-8081-0848-98F6-6815265A1C9F}"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FC72A8-D700-1847-9D86-3F4D058F690E}" type="datetimeFigureOut">
              <a:rPr lang="en-US" smtClean="0"/>
              <a:t>2/21/12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6C40E-8081-0848-98F6-6815265A1C9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F26C40E-8081-0848-98F6-6815265A1C9F}"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FC72A8-D700-1847-9D86-3F4D058F690E}" type="datetimeFigureOut">
              <a:rPr lang="en-US" smtClean="0"/>
              <a:t>2/21/12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9FC72A8-D700-1847-9D86-3F4D058F690E}" type="datetimeFigureOut">
              <a:rPr lang="en-US" smtClean="0"/>
              <a:t>2/21/12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F26C40E-8081-0848-98F6-6815265A1C9F}"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9FC72A8-D700-1847-9D86-3F4D058F690E}" type="datetimeFigureOut">
              <a:rPr lang="en-US" smtClean="0"/>
              <a:t>2/21/12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F26C40E-8081-0848-98F6-6815265A1C9F}"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9FC72A8-D700-1847-9D86-3F4D058F690E}" type="datetimeFigureOut">
              <a:rPr lang="en-US" smtClean="0"/>
              <a:t>2/21/12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26C40E-8081-0848-98F6-6815265A1C9F}"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9FC72A8-D700-1847-9D86-3F4D058F690E}" type="datetimeFigureOut">
              <a:rPr lang="en-US" smtClean="0"/>
              <a:t>2/21/12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F26C40E-8081-0848-98F6-6815265A1C9F}"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9FC72A8-D700-1847-9D86-3F4D058F690E}" type="datetimeFigureOut">
              <a:rPr lang="en-US" smtClean="0"/>
              <a:t>2/21/12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F26C40E-8081-0848-98F6-6815265A1C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9FC72A8-D700-1847-9D86-3F4D058F690E}" type="datetimeFigureOut">
              <a:rPr lang="en-US" smtClean="0"/>
              <a:t>2/21/12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F26C40E-8081-0848-98F6-6815265A1C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F26C40E-8081-0848-98F6-6815265A1C9F}"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9FC72A8-D700-1847-9D86-3F4D058F690E}" type="datetimeFigureOut">
              <a:rPr lang="en-US" smtClean="0"/>
              <a:t>2/21/12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F26C40E-8081-0848-98F6-6815265A1C9F}"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9FC72A8-D700-1847-9D86-3F4D058F690E}" type="datetimeFigureOut">
              <a:rPr lang="en-US" smtClean="0"/>
              <a:t>2/21/12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9FC72A8-D700-1847-9D86-3F4D058F690E}" type="datetimeFigureOut">
              <a:rPr lang="en-US" smtClean="0"/>
              <a:t>2/21/12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F26C40E-8081-0848-98F6-6815265A1C9F}"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Funding and Arts in Healthcare Program</a:t>
            </a:r>
          </a:p>
          <a:p>
            <a:endParaRPr lang="en-US" dirty="0"/>
          </a:p>
          <a:p>
            <a:r>
              <a:rPr lang="en-US" dirty="0" smtClean="0"/>
              <a:t>A Balanced Diet and Exercise</a:t>
            </a:r>
            <a:endParaRPr lang="en-US" dirty="0"/>
          </a:p>
        </p:txBody>
      </p:sp>
      <p:sp>
        <p:nvSpPr>
          <p:cNvPr id="2" name="Title 1"/>
          <p:cNvSpPr>
            <a:spLocks noGrp="1"/>
          </p:cNvSpPr>
          <p:nvPr>
            <p:ph type="ctrTitle"/>
          </p:nvPr>
        </p:nvSpPr>
        <p:spPr>
          <a:xfrm>
            <a:off x="685800" y="1693332"/>
            <a:ext cx="7772400" cy="440267"/>
          </a:xfrm>
        </p:spPr>
        <p:txBody>
          <a:bodyPr>
            <a:normAutofit fontScale="90000"/>
          </a:bodyPr>
          <a:lstStyle/>
          <a:p>
            <a:r>
              <a:rPr lang="en-US" sz="2400" dirty="0" smtClean="0"/>
              <a:t>Rural Arts in Health Training 2012</a:t>
            </a:r>
            <a:endParaRPr lang="en-US" sz="2400" dirty="0"/>
          </a:p>
        </p:txBody>
      </p:sp>
    </p:spTree>
    <p:extLst>
      <p:ext uri="{BB962C8B-B14F-4D97-AF65-F5344CB8AC3E}">
        <p14:creationId xmlns:p14="http://schemas.microsoft.com/office/powerpoint/2010/main" val="117087750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Plenty of exercise</a:t>
            </a:r>
          </a:p>
        </p:txBody>
      </p:sp>
      <p:sp>
        <p:nvSpPr>
          <p:cNvPr id="3" name="Content Placeholder 2"/>
          <p:cNvSpPr>
            <a:spLocks noGrp="1"/>
          </p:cNvSpPr>
          <p:nvPr>
            <p:ph sz="quarter" idx="1"/>
          </p:nvPr>
        </p:nvSpPr>
        <p:spPr/>
        <p:txBody>
          <a:bodyPr/>
          <a:lstStyle/>
          <a:p>
            <a:r>
              <a:rPr lang="en-US" dirty="0"/>
              <a:t>Creating new avenues for funding through program growth</a:t>
            </a:r>
          </a:p>
          <a:p>
            <a:endParaRPr lang="en-US" dirty="0" smtClean="0"/>
          </a:p>
          <a:p>
            <a:pPr lvl="1"/>
            <a:r>
              <a:rPr lang="en-US" dirty="0" smtClean="0"/>
              <a:t>A robust arts program will gain attention and supporters. Be aggressive in delivering the message of your successes and program growth. Even the smallest story can spark big opportunity, and each new initiative can lead to another funding source</a:t>
            </a:r>
            <a:endParaRPr lang="en-US" dirty="0"/>
          </a:p>
        </p:txBody>
      </p:sp>
    </p:spTree>
    <p:extLst>
      <p:ext uri="{BB962C8B-B14F-4D97-AF65-F5344CB8AC3E}">
        <p14:creationId xmlns:p14="http://schemas.microsoft.com/office/powerpoint/2010/main" val="4011159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Balanced Diet</a:t>
            </a:r>
            <a:endParaRPr lang="en-US" dirty="0"/>
          </a:p>
        </p:txBody>
      </p:sp>
      <p:sp>
        <p:nvSpPr>
          <p:cNvPr id="3" name="Content Placeholder 2"/>
          <p:cNvSpPr>
            <a:spLocks noGrp="1"/>
          </p:cNvSpPr>
          <p:nvPr>
            <p:ph sz="quarter" idx="1"/>
          </p:nvPr>
        </p:nvSpPr>
        <p:spPr>
          <a:xfrm>
            <a:off x="301752" y="2104570"/>
            <a:ext cx="8503920" cy="3994477"/>
          </a:xfrm>
        </p:spPr>
        <p:txBody>
          <a:bodyPr/>
          <a:lstStyle/>
          <a:p>
            <a:r>
              <a:rPr lang="en-US" dirty="0" smtClean="0"/>
              <a:t>A successful funding matrix relies on a diverse funding diet</a:t>
            </a:r>
          </a:p>
          <a:p>
            <a:endParaRPr lang="en-US" dirty="0" smtClean="0"/>
          </a:p>
          <a:p>
            <a:r>
              <a:rPr lang="en-US" dirty="0" smtClean="0"/>
              <a:t>One primary funding source can put the program at risk and does not allow for relationship building</a:t>
            </a:r>
          </a:p>
          <a:p>
            <a:endParaRPr lang="en-US" dirty="0"/>
          </a:p>
          <a:p>
            <a:r>
              <a:rPr lang="en-US" dirty="0" smtClean="0"/>
              <a:t>Creativity is the key when exploring possible funding initiatives</a:t>
            </a:r>
          </a:p>
          <a:p>
            <a:endParaRPr lang="en-US" dirty="0"/>
          </a:p>
        </p:txBody>
      </p:sp>
    </p:spTree>
    <p:extLst>
      <p:ext uri="{BB962C8B-B14F-4D97-AF65-F5344CB8AC3E}">
        <p14:creationId xmlns:p14="http://schemas.microsoft.com/office/powerpoint/2010/main" val="50799703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Diverse Funding Diet</a:t>
            </a:r>
            <a:endParaRPr lang="en-US" dirty="0"/>
          </a:p>
        </p:txBody>
      </p:sp>
      <p:sp>
        <p:nvSpPr>
          <p:cNvPr id="3" name="Content Placeholder 2"/>
          <p:cNvSpPr>
            <a:spLocks noGrp="1"/>
          </p:cNvSpPr>
          <p:nvPr>
            <p:ph sz="quarter" idx="1"/>
          </p:nvPr>
        </p:nvSpPr>
        <p:spPr>
          <a:xfrm>
            <a:off x="301752" y="2061310"/>
            <a:ext cx="8503920" cy="2779089"/>
          </a:xfrm>
        </p:spPr>
        <p:txBody>
          <a:bodyPr/>
          <a:lstStyle/>
          <a:p>
            <a:r>
              <a:rPr lang="en-US" dirty="0" smtClean="0"/>
              <a:t>Institutional support</a:t>
            </a:r>
          </a:p>
          <a:p>
            <a:r>
              <a:rPr lang="en-US" dirty="0" smtClean="0"/>
              <a:t>Foundations and Granting Organizations</a:t>
            </a:r>
          </a:p>
          <a:p>
            <a:r>
              <a:rPr lang="en-US" dirty="0" smtClean="0"/>
              <a:t>Governments funds</a:t>
            </a:r>
          </a:p>
          <a:p>
            <a:r>
              <a:rPr lang="en-US" dirty="0" smtClean="0"/>
              <a:t>Corporations</a:t>
            </a:r>
          </a:p>
          <a:p>
            <a:r>
              <a:rPr lang="en-US" dirty="0" smtClean="0"/>
              <a:t>Donors</a:t>
            </a:r>
            <a:endParaRPr lang="en-US" dirty="0"/>
          </a:p>
        </p:txBody>
      </p:sp>
    </p:spTree>
    <p:extLst>
      <p:ext uri="{BB962C8B-B14F-4D97-AF65-F5344CB8AC3E}">
        <p14:creationId xmlns:p14="http://schemas.microsoft.com/office/powerpoint/2010/main" val="109724686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Diverse Funding Diet</a:t>
            </a:r>
          </a:p>
        </p:txBody>
      </p:sp>
      <p:sp>
        <p:nvSpPr>
          <p:cNvPr id="4" name="Content Placeholder 3"/>
          <p:cNvSpPr>
            <a:spLocks noGrp="1"/>
          </p:cNvSpPr>
          <p:nvPr>
            <p:ph sz="quarter" idx="1"/>
          </p:nvPr>
        </p:nvSpPr>
        <p:spPr/>
        <p:txBody>
          <a:bodyPr>
            <a:normAutofit lnSpcReduction="10000"/>
          </a:bodyPr>
          <a:lstStyle/>
          <a:p>
            <a:r>
              <a:rPr lang="en-US" dirty="0" smtClean="0"/>
              <a:t>Institutional Support</a:t>
            </a:r>
          </a:p>
          <a:p>
            <a:endParaRPr lang="en-US" dirty="0" smtClean="0"/>
          </a:p>
          <a:p>
            <a:pPr lvl="1"/>
            <a:r>
              <a:rPr lang="en-US" dirty="0" smtClean="0"/>
              <a:t>What is the level of support?</a:t>
            </a:r>
          </a:p>
          <a:p>
            <a:pPr lvl="1"/>
            <a:endParaRPr lang="en-US" dirty="0"/>
          </a:p>
          <a:p>
            <a:pPr lvl="1"/>
            <a:r>
              <a:rPr lang="en-US" dirty="0" smtClean="0"/>
              <a:t>What type of support can they provide?</a:t>
            </a:r>
          </a:p>
          <a:p>
            <a:pPr lvl="2"/>
            <a:r>
              <a:rPr lang="en-US" dirty="0" smtClean="0"/>
              <a:t>Personnel</a:t>
            </a:r>
          </a:p>
          <a:p>
            <a:pPr lvl="2"/>
            <a:r>
              <a:rPr lang="en-US" dirty="0" smtClean="0"/>
              <a:t>Supplies</a:t>
            </a:r>
          </a:p>
          <a:p>
            <a:pPr lvl="2"/>
            <a:r>
              <a:rPr lang="en-US" dirty="0" smtClean="0"/>
              <a:t>Support resources</a:t>
            </a:r>
          </a:p>
          <a:p>
            <a:pPr lvl="2"/>
            <a:endParaRPr lang="en-US" dirty="0"/>
          </a:p>
          <a:p>
            <a:pPr lvl="1"/>
            <a:r>
              <a:rPr lang="en-US" dirty="0" smtClean="0"/>
              <a:t>Are there revenue streams besides capitol funds?</a:t>
            </a:r>
          </a:p>
          <a:p>
            <a:pPr lvl="2"/>
            <a:endParaRPr lang="en-US" dirty="0"/>
          </a:p>
          <a:p>
            <a:pPr marL="45720" indent="0">
              <a:buNone/>
            </a:pPr>
            <a:r>
              <a:rPr lang="en-US" dirty="0" smtClean="0"/>
              <a:t>	</a:t>
            </a:r>
          </a:p>
        </p:txBody>
      </p:sp>
    </p:spTree>
    <p:extLst>
      <p:ext uri="{BB962C8B-B14F-4D97-AF65-F5344CB8AC3E}">
        <p14:creationId xmlns:p14="http://schemas.microsoft.com/office/powerpoint/2010/main" val="1236479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Diverse Funding Diet</a:t>
            </a:r>
          </a:p>
        </p:txBody>
      </p:sp>
      <p:sp>
        <p:nvSpPr>
          <p:cNvPr id="3" name="Content Placeholder 2"/>
          <p:cNvSpPr>
            <a:spLocks noGrp="1"/>
          </p:cNvSpPr>
          <p:nvPr>
            <p:ph sz="quarter" idx="1"/>
          </p:nvPr>
        </p:nvSpPr>
        <p:spPr/>
        <p:txBody>
          <a:bodyPr/>
          <a:lstStyle/>
          <a:p>
            <a:r>
              <a:rPr lang="en-US" dirty="0" smtClean="0"/>
              <a:t>Foundations and Granting Organizations</a:t>
            </a:r>
          </a:p>
          <a:p>
            <a:endParaRPr lang="en-US" dirty="0"/>
          </a:p>
          <a:p>
            <a:pPr lvl="1"/>
            <a:r>
              <a:rPr lang="en-US" dirty="0" smtClean="0"/>
              <a:t>What organizations have a prior history of giving in your community?</a:t>
            </a:r>
          </a:p>
          <a:p>
            <a:pPr lvl="1"/>
            <a:endParaRPr lang="en-US" dirty="0"/>
          </a:p>
          <a:p>
            <a:pPr lvl="1"/>
            <a:r>
              <a:rPr lang="en-US" dirty="0" smtClean="0"/>
              <a:t>Study the organizations mission and match your request to their organizational goals</a:t>
            </a:r>
            <a:endParaRPr lang="en-US" dirty="0"/>
          </a:p>
        </p:txBody>
      </p:sp>
    </p:spTree>
    <p:extLst>
      <p:ext uri="{BB962C8B-B14F-4D97-AF65-F5344CB8AC3E}">
        <p14:creationId xmlns:p14="http://schemas.microsoft.com/office/powerpoint/2010/main" val="1245422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Diverse Funding Diet</a:t>
            </a:r>
          </a:p>
        </p:txBody>
      </p:sp>
      <p:sp>
        <p:nvSpPr>
          <p:cNvPr id="3" name="Content Placeholder 2"/>
          <p:cNvSpPr>
            <a:spLocks noGrp="1"/>
          </p:cNvSpPr>
          <p:nvPr>
            <p:ph sz="quarter" idx="1"/>
          </p:nvPr>
        </p:nvSpPr>
        <p:spPr/>
        <p:txBody>
          <a:bodyPr/>
          <a:lstStyle/>
          <a:p>
            <a:r>
              <a:rPr lang="en-US" dirty="0" smtClean="0"/>
              <a:t>Government Funds</a:t>
            </a:r>
          </a:p>
          <a:p>
            <a:endParaRPr lang="en-US" dirty="0"/>
          </a:p>
          <a:p>
            <a:pPr lvl="1"/>
            <a:r>
              <a:rPr lang="en-US" dirty="0" smtClean="0"/>
              <a:t>Local Arts Agencies</a:t>
            </a:r>
          </a:p>
          <a:p>
            <a:pPr lvl="1"/>
            <a:r>
              <a:rPr lang="en-US" dirty="0" smtClean="0"/>
              <a:t>State Arts Agencies</a:t>
            </a:r>
          </a:p>
          <a:p>
            <a:pPr lvl="1"/>
            <a:r>
              <a:rPr lang="en-US" dirty="0" smtClean="0"/>
              <a:t>Federal Arts Agencies</a:t>
            </a:r>
          </a:p>
          <a:p>
            <a:pPr lvl="1"/>
            <a:r>
              <a:rPr lang="en-US" dirty="0" smtClean="0"/>
              <a:t>Government Health Organizations</a:t>
            </a:r>
          </a:p>
        </p:txBody>
      </p:sp>
    </p:spTree>
    <p:extLst>
      <p:ext uri="{BB962C8B-B14F-4D97-AF65-F5344CB8AC3E}">
        <p14:creationId xmlns:p14="http://schemas.microsoft.com/office/powerpoint/2010/main" val="136500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Diverse Funding Diet</a:t>
            </a:r>
          </a:p>
        </p:txBody>
      </p:sp>
      <p:sp>
        <p:nvSpPr>
          <p:cNvPr id="3" name="Content Placeholder 2"/>
          <p:cNvSpPr>
            <a:spLocks noGrp="1"/>
          </p:cNvSpPr>
          <p:nvPr>
            <p:ph sz="quarter" idx="1"/>
          </p:nvPr>
        </p:nvSpPr>
        <p:spPr/>
        <p:txBody>
          <a:bodyPr/>
          <a:lstStyle/>
          <a:p>
            <a:r>
              <a:rPr lang="en-US" dirty="0" smtClean="0"/>
              <a:t>Corporations</a:t>
            </a:r>
          </a:p>
          <a:p>
            <a:pPr lvl="1"/>
            <a:endParaRPr lang="en-US" dirty="0" smtClean="0"/>
          </a:p>
          <a:p>
            <a:pPr lvl="1"/>
            <a:r>
              <a:rPr lang="en-US" dirty="0" smtClean="0"/>
              <a:t>Investigate organizations that have a history of giving to arts and health causes</a:t>
            </a:r>
          </a:p>
          <a:p>
            <a:pPr lvl="1"/>
            <a:endParaRPr lang="en-US" dirty="0"/>
          </a:p>
          <a:p>
            <a:pPr lvl="1"/>
            <a:r>
              <a:rPr lang="en-US" dirty="0" smtClean="0"/>
              <a:t>Focus on those that have ties to your community</a:t>
            </a:r>
          </a:p>
          <a:p>
            <a:pPr lvl="1"/>
            <a:endParaRPr lang="en-US" dirty="0"/>
          </a:p>
          <a:p>
            <a:pPr lvl="1"/>
            <a:r>
              <a:rPr lang="en-US" dirty="0" smtClean="0"/>
              <a:t>Tap their employee base to create and history of giving</a:t>
            </a:r>
            <a:endParaRPr lang="en-US" dirty="0"/>
          </a:p>
        </p:txBody>
      </p:sp>
    </p:spTree>
    <p:extLst>
      <p:ext uri="{BB962C8B-B14F-4D97-AF65-F5344CB8AC3E}">
        <p14:creationId xmlns:p14="http://schemas.microsoft.com/office/powerpoint/2010/main" val="3444474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Diverse Funding Diet</a:t>
            </a:r>
          </a:p>
        </p:txBody>
      </p:sp>
      <p:sp>
        <p:nvSpPr>
          <p:cNvPr id="3" name="Content Placeholder 2"/>
          <p:cNvSpPr>
            <a:spLocks noGrp="1"/>
          </p:cNvSpPr>
          <p:nvPr>
            <p:ph sz="quarter" idx="1"/>
          </p:nvPr>
        </p:nvSpPr>
        <p:spPr>
          <a:xfrm>
            <a:off x="301752" y="1459316"/>
            <a:ext cx="8503920" cy="4822952"/>
          </a:xfrm>
        </p:spPr>
        <p:txBody>
          <a:bodyPr>
            <a:normAutofit lnSpcReduction="10000"/>
          </a:bodyPr>
          <a:lstStyle/>
          <a:p>
            <a:r>
              <a:rPr lang="en-US" dirty="0" smtClean="0"/>
              <a:t>Donors</a:t>
            </a:r>
          </a:p>
          <a:p>
            <a:endParaRPr lang="en-US" dirty="0"/>
          </a:p>
          <a:p>
            <a:pPr lvl="1"/>
            <a:r>
              <a:rPr lang="en-US" dirty="0"/>
              <a:t> </a:t>
            </a:r>
            <a:r>
              <a:rPr lang="en-US" dirty="0" smtClean="0"/>
              <a:t>Matchmaking – find donors who’s desire to give matches your mission</a:t>
            </a:r>
          </a:p>
          <a:p>
            <a:pPr lvl="1"/>
            <a:endParaRPr lang="en-US" dirty="0" smtClean="0"/>
          </a:p>
          <a:p>
            <a:pPr lvl="1"/>
            <a:r>
              <a:rPr lang="en-US" dirty="0" smtClean="0"/>
              <a:t>Partner with the organizational fundraisers to cultivate donors</a:t>
            </a:r>
          </a:p>
          <a:p>
            <a:pPr lvl="1"/>
            <a:endParaRPr lang="en-US" dirty="0"/>
          </a:p>
          <a:p>
            <a:pPr lvl="1"/>
            <a:r>
              <a:rPr lang="en-US" dirty="0" smtClean="0"/>
              <a:t>Help deliver a message that creates a culture of giving</a:t>
            </a:r>
          </a:p>
          <a:p>
            <a:pPr lvl="1"/>
            <a:endParaRPr lang="en-US" dirty="0"/>
          </a:p>
          <a:p>
            <a:pPr lvl="1"/>
            <a:r>
              <a:rPr lang="en-US" dirty="0" smtClean="0"/>
              <a:t>Grateful patients</a:t>
            </a:r>
          </a:p>
          <a:p>
            <a:pPr lvl="1"/>
            <a:endParaRPr lang="en-US" dirty="0"/>
          </a:p>
          <a:p>
            <a:pPr lvl="1"/>
            <a:r>
              <a:rPr lang="en-US" dirty="0" smtClean="0"/>
              <a:t>Social Networking and Giving Groups</a:t>
            </a:r>
            <a:endParaRPr lang="en-US" dirty="0"/>
          </a:p>
        </p:txBody>
      </p:sp>
    </p:spTree>
    <p:extLst>
      <p:ext uri="{BB962C8B-B14F-4D97-AF65-F5344CB8AC3E}">
        <p14:creationId xmlns:p14="http://schemas.microsoft.com/office/powerpoint/2010/main" val="28041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Plenty of exercise</a:t>
            </a:r>
            <a:endParaRPr lang="en-US" dirty="0"/>
          </a:p>
        </p:txBody>
      </p:sp>
      <p:sp>
        <p:nvSpPr>
          <p:cNvPr id="3" name="Content Placeholder 2"/>
          <p:cNvSpPr>
            <a:spLocks noGrp="1"/>
          </p:cNvSpPr>
          <p:nvPr>
            <p:ph sz="quarter" idx="1"/>
          </p:nvPr>
        </p:nvSpPr>
        <p:spPr/>
        <p:txBody>
          <a:bodyPr/>
          <a:lstStyle/>
          <a:p>
            <a:r>
              <a:rPr lang="en-US" smtClean="0"/>
              <a:t>Demonstrate </a:t>
            </a:r>
            <a:r>
              <a:rPr lang="en-US" dirty="0" smtClean="0"/>
              <a:t>good stewardship of of funds</a:t>
            </a:r>
          </a:p>
          <a:p>
            <a:pPr lvl="1"/>
            <a:endParaRPr lang="en-US" dirty="0"/>
          </a:p>
          <a:p>
            <a:pPr lvl="1"/>
            <a:r>
              <a:rPr lang="en-US" dirty="0" smtClean="0"/>
              <a:t>Keep track of your funds and create accurate reports about fund usage. Whether the funds come from your host institution or another source, responsible spending is the key to further investment.</a:t>
            </a:r>
            <a:endParaRPr lang="en-US" dirty="0"/>
          </a:p>
        </p:txBody>
      </p:sp>
    </p:spTree>
    <p:extLst>
      <p:ext uri="{BB962C8B-B14F-4D97-AF65-F5344CB8AC3E}">
        <p14:creationId xmlns:p14="http://schemas.microsoft.com/office/powerpoint/2010/main" val="294901653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89</TotalTime>
  <Words>328</Words>
  <Application>Microsoft Macintosh PowerPoint</Application>
  <PresentationFormat>On-screen Show (4:3)</PresentationFormat>
  <Paragraphs>70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Civic</vt:lpstr>
      <vt:lpstr>Rural Arts in Health Training 2012</vt:lpstr>
      <vt:lpstr>The Balanced Diet</vt:lpstr>
      <vt:lpstr>The Diverse Funding Diet</vt:lpstr>
      <vt:lpstr>The Diverse Funding Diet</vt:lpstr>
      <vt:lpstr>The Diverse Funding Diet</vt:lpstr>
      <vt:lpstr>The Diverse Funding Diet</vt:lpstr>
      <vt:lpstr>The Diverse Funding Diet</vt:lpstr>
      <vt:lpstr>The Diverse Funding Diet</vt:lpstr>
      <vt:lpstr>Plenty of exercise</vt:lpstr>
      <vt:lpstr>Plenty of exercise</vt:lpstr>
    </vt:vector>
  </TitlesOfParts>
  <Company>shands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tina mullen</dc:creator>
  <cp:lastModifiedBy>tina mullen</cp:lastModifiedBy>
  <cp:revision>13</cp:revision>
  <dcterms:created xsi:type="dcterms:W3CDTF">2011-07-17T01:16:31Z</dcterms:created>
  <dcterms:modified xsi:type="dcterms:W3CDTF">2012-02-21T20:37:29Z</dcterms:modified>
</cp:coreProperties>
</file>